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22" r:id="rId2"/>
    <p:sldId id="259" r:id="rId3"/>
    <p:sldId id="310" r:id="rId4"/>
    <p:sldId id="323" r:id="rId5"/>
    <p:sldId id="324" r:id="rId6"/>
    <p:sldId id="325" r:id="rId7"/>
    <p:sldId id="326" r:id="rId8"/>
    <p:sldId id="328" r:id="rId9"/>
    <p:sldId id="327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4" d="100"/>
          <a:sy n="124" d="100"/>
        </p:scale>
        <p:origin x="-158" y="-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E1AE134-1C39-4942-A0B8-8F57CFF924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2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40438E3-955A-4305-9B86-FF887308C7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4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981FAC1-AF1A-4BB8-A8F0-64581BA649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1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99058C9-BEC9-4232-9EDE-F81D833112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A3292C-A170-4D1C-807D-E0240AE182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1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A9AB66CF-8313-45D4-B68E-8404CF3936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6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E99A413-02AF-48E4-A2F3-BD65B65CAC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116FDF5-4497-414D-B625-3D8584CEDD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7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A8B3820-E60C-4447-BE09-646EDA3D76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A17B83-15DF-4171-88DD-28B3C97AF4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1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1731D79-530B-4D73-AAD1-B39AEB7703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2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3B81D93D-C852-4A12-89F8-1F7D72B22A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6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17605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514246"/>
            <a:ext cx="8390534" cy="24744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A8246F"/>
                </a:solidFill>
              </a:rPr>
              <a:t>Рабочая программа включает в себя:</a:t>
            </a:r>
          </a:p>
          <a:p>
            <a:pPr marL="0" indent="446088" algn="just">
              <a:spcAft>
                <a:spcPts val="600"/>
              </a:spcAft>
              <a:buNone/>
            </a:pPr>
            <a:r>
              <a:rPr lang="ru-RU" sz="2400" dirty="0">
                <a:solidFill>
                  <a:srgbClr val="002060"/>
                </a:solidFill>
              </a:rPr>
              <a:t>планируемые результаты освоения учебного предмета, курса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</a:p>
          <a:p>
            <a:pPr marL="0" indent="446088" algn="just">
              <a:spcAft>
                <a:spcPts val="600"/>
              </a:spcAft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содержание учебного предмета, </a:t>
            </a:r>
            <a:r>
              <a:rPr lang="ru-RU" sz="2400" dirty="0" smtClean="0">
                <a:solidFill>
                  <a:srgbClr val="002060"/>
                </a:solidFill>
              </a:rPr>
              <a:t>курса;</a:t>
            </a:r>
          </a:p>
          <a:p>
            <a:pPr marL="0" indent="446088" algn="just">
              <a:spcAft>
                <a:spcPts val="600"/>
              </a:spcAft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тематическое </a:t>
            </a:r>
            <a:r>
              <a:rPr lang="ru-RU" sz="2400" dirty="0">
                <a:solidFill>
                  <a:srgbClr val="002060"/>
                </a:solidFill>
              </a:rPr>
              <a:t>планирование с указанием количества часов на освоение каждой темы</a:t>
            </a:r>
          </a:p>
        </p:txBody>
      </p:sp>
    </p:spTree>
    <p:extLst>
      <p:ext uri="{BB962C8B-B14F-4D97-AF65-F5344CB8AC3E}">
        <p14:creationId xmlns:p14="http://schemas.microsoft.com/office/powerpoint/2010/main" val="2854636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17605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271929"/>
            <a:ext cx="8390534" cy="316108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rgbClr val="A8246F"/>
                </a:solidFill>
              </a:rPr>
              <a:t>Внести изменения в рабочую программу в </a:t>
            </a:r>
            <a:r>
              <a:rPr lang="ru-RU" sz="4000" b="1" dirty="0" smtClean="0">
                <a:solidFill>
                  <a:srgbClr val="A8246F"/>
                </a:solidFill>
              </a:rPr>
              <a:t>части:</a:t>
            </a:r>
          </a:p>
          <a:p>
            <a:pPr marL="0" indent="446088" algn="just">
              <a:lnSpc>
                <a:spcPct val="120000"/>
              </a:lnSpc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изменения </a:t>
            </a:r>
            <a:r>
              <a:rPr lang="ru-RU" sz="3800" dirty="0">
                <a:solidFill>
                  <a:srgbClr val="002060"/>
                </a:solidFill>
              </a:rPr>
              <a:t>формы организации учебных занятий,</a:t>
            </a:r>
          </a:p>
          <a:p>
            <a:pPr marL="0" indent="446088" algn="just">
              <a:lnSpc>
                <a:spcPct val="120000"/>
              </a:lnSpc>
              <a:buNone/>
            </a:pPr>
            <a:r>
              <a:rPr lang="ru-RU" sz="3800" dirty="0">
                <a:solidFill>
                  <a:srgbClr val="002060"/>
                </a:solidFill>
              </a:rPr>
              <a:t>основных видов учебной деятельности обучающегося, </a:t>
            </a:r>
          </a:p>
          <a:p>
            <a:pPr marL="0" indent="446088" algn="just">
              <a:lnSpc>
                <a:spcPct val="120000"/>
              </a:lnSpc>
              <a:buNone/>
            </a:pPr>
            <a:r>
              <a:rPr lang="ru-RU" sz="3800" dirty="0">
                <a:solidFill>
                  <a:srgbClr val="002060"/>
                </a:solidFill>
              </a:rPr>
              <a:t>дат проведения занятий, </a:t>
            </a:r>
          </a:p>
          <a:p>
            <a:pPr marL="0" indent="446088" algn="just">
              <a:lnSpc>
                <a:spcPct val="120000"/>
              </a:lnSpc>
              <a:buNone/>
            </a:pPr>
            <a:r>
              <a:rPr lang="ru-RU" sz="3800" dirty="0">
                <a:solidFill>
                  <a:srgbClr val="002060"/>
                </a:solidFill>
              </a:rPr>
              <a:t>количества часов, отводимых на изучение каждой темы, </a:t>
            </a:r>
          </a:p>
          <a:p>
            <a:pPr marL="0" indent="446088" algn="just">
              <a:lnSpc>
                <a:spcPct val="120000"/>
              </a:lnSpc>
              <a:buNone/>
            </a:pPr>
            <a:r>
              <a:rPr lang="ru-RU" sz="3800" dirty="0">
                <a:solidFill>
                  <a:srgbClr val="002060"/>
                </a:solidFill>
              </a:rPr>
              <a:t>возможное уменьшение количества контрольных работ, связанных с укрупнением изучаем тем</a:t>
            </a:r>
          </a:p>
        </p:txBody>
      </p:sp>
    </p:spTree>
    <p:extLst>
      <p:ext uri="{BB962C8B-B14F-4D97-AF65-F5344CB8AC3E}">
        <p14:creationId xmlns:p14="http://schemas.microsoft.com/office/powerpoint/2010/main" val="1767544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8" descr="C:\Users\Tamara.Fedorova\AppData\Local\Microsoft\Windows\INetCache\Content.Outlook\084JF31V\img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12" y="848563"/>
            <a:ext cx="6371539" cy="387997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01783" y="-58034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29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139476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514246"/>
            <a:ext cx="8390534" cy="2713940"/>
          </a:xfrm>
        </p:spPr>
        <p:txBody>
          <a:bodyPr>
            <a:normAutofit/>
          </a:bodyPr>
          <a:lstStyle/>
          <a:p>
            <a:pPr marL="0" indent="541338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Ведение электронного журнала:</a:t>
            </a:r>
          </a:p>
          <a:p>
            <a:pPr marL="0" indent="541338" algn="just">
              <a:buNone/>
            </a:pPr>
            <a:r>
              <a:rPr lang="ru-RU" sz="2500" dirty="0">
                <a:solidFill>
                  <a:srgbClr val="A8246F"/>
                </a:solidFill>
              </a:rPr>
              <a:t>увеличены сроки внесения оценок в журналы с одного дня до </a:t>
            </a:r>
            <a:r>
              <a:rPr lang="ru-RU" sz="2500" dirty="0" smtClean="0">
                <a:solidFill>
                  <a:srgbClr val="A8246F"/>
                </a:solidFill>
              </a:rPr>
              <a:t>недели.</a:t>
            </a:r>
            <a:endParaRPr lang="ru-RU" sz="2500" dirty="0">
              <a:solidFill>
                <a:srgbClr val="A8246F"/>
              </a:solidFill>
            </a:endParaRPr>
          </a:p>
          <a:p>
            <a:pPr marL="0" indent="541338" algn="just">
              <a:buNone/>
            </a:pPr>
            <a:r>
              <a:rPr lang="ru-RU" sz="2500" b="1" dirty="0">
                <a:solidFill>
                  <a:srgbClr val="002060"/>
                </a:solidFill>
              </a:rPr>
              <a:t>Обеспечение учёта и хранения материалов промежуточной </a:t>
            </a:r>
            <a:r>
              <a:rPr lang="ru-RU" sz="2500" b="1" dirty="0" smtClean="0">
                <a:solidFill>
                  <a:srgbClr val="002060"/>
                </a:solidFill>
              </a:rPr>
              <a:t>аттестации: </a:t>
            </a:r>
            <a:r>
              <a:rPr lang="ru-RU" sz="2500" dirty="0" smtClean="0">
                <a:solidFill>
                  <a:srgbClr val="A8246F"/>
                </a:solidFill>
              </a:rPr>
              <a:t>КИМы, ученические работы, анализ </a:t>
            </a:r>
            <a:r>
              <a:rPr lang="ru-RU" sz="2500" dirty="0">
                <a:solidFill>
                  <a:srgbClr val="A8246F"/>
                </a:solidFill>
              </a:rPr>
              <a:t>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2750811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7364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214317"/>
            <a:ext cx="8390534" cy="24744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Дистанционную </a:t>
            </a:r>
            <a:r>
              <a:rPr lang="ru-RU" sz="2000" b="1" dirty="0">
                <a:solidFill>
                  <a:srgbClr val="002060"/>
                </a:solidFill>
              </a:rPr>
              <a:t>форму </a:t>
            </a:r>
            <a:r>
              <a:rPr lang="ru-RU" sz="2000" b="1" dirty="0" smtClean="0">
                <a:solidFill>
                  <a:srgbClr val="002060"/>
                </a:solidFill>
              </a:rPr>
              <a:t>обучения </a:t>
            </a:r>
            <a:r>
              <a:rPr lang="ru-RU" sz="2000" b="1" dirty="0" smtClean="0">
                <a:solidFill>
                  <a:srgbClr val="A8246F"/>
                </a:solidFill>
              </a:rPr>
              <a:t>контролирует </a:t>
            </a:r>
            <a:r>
              <a:rPr lang="ru-RU" sz="2000" b="1" dirty="0">
                <a:solidFill>
                  <a:srgbClr val="A8246F"/>
                </a:solidFill>
              </a:rPr>
              <a:t>заместитель директора по учебной работе.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Необходимо:</a:t>
            </a:r>
          </a:p>
          <a:p>
            <a:pPr marL="0" indent="358775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проводить </a:t>
            </a:r>
            <a:r>
              <a:rPr lang="ru-RU" sz="2000" dirty="0">
                <a:solidFill>
                  <a:srgbClr val="002060"/>
                </a:solidFill>
              </a:rPr>
              <a:t>ежедневный мониторинг присутствующих детей на дистанционном уроке, выделить отдельно тех, кто по болезни временно не участвует в образовательном </a:t>
            </a:r>
            <a:r>
              <a:rPr lang="ru-RU" sz="2000" dirty="0" smtClean="0">
                <a:solidFill>
                  <a:srgbClr val="002060"/>
                </a:solidFill>
              </a:rPr>
              <a:t>процессе;</a:t>
            </a:r>
          </a:p>
          <a:p>
            <a:pPr marL="0" indent="358775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контролировать </a:t>
            </a:r>
            <a:r>
              <a:rPr lang="ru-RU" sz="2000" dirty="0">
                <a:solidFill>
                  <a:srgbClr val="002060"/>
                </a:solidFill>
              </a:rPr>
              <a:t>выполнение рабочих программ по </a:t>
            </a:r>
            <a:r>
              <a:rPr lang="ru-RU" sz="2000" dirty="0" smtClean="0">
                <a:solidFill>
                  <a:srgbClr val="002060"/>
                </a:solidFill>
              </a:rPr>
              <a:t>предметам;</a:t>
            </a:r>
          </a:p>
          <a:p>
            <a:pPr marL="0" indent="358775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проверять </a:t>
            </a:r>
            <a:r>
              <a:rPr lang="ru-RU" sz="2000" dirty="0">
                <a:solidFill>
                  <a:srgbClr val="002060"/>
                </a:solidFill>
              </a:rPr>
              <a:t>электронный журнал: накопляемость отметок и домашние </a:t>
            </a:r>
            <a:r>
              <a:rPr lang="ru-RU" sz="2000" dirty="0" smtClean="0">
                <a:solidFill>
                  <a:srgbClr val="002060"/>
                </a:solidFill>
              </a:rPr>
              <a:t>задания;</a:t>
            </a:r>
          </a:p>
          <a:p>
            <a:pPr marL="0" indent="358775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контролировать </a:t>
            </a:r>
            <a:r>
              <a:rPr lang="ru-RU" sz="2000" dirty="0">
                <a:solidFill>
                  <a:srgbClr val="002060"/>
                </a:solidFill>
              </a:rPr>
              <a:t>организацию урочной деятельности.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9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5901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Пример организации контроля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58291" y="995116"/>
            <a:ext cx="7827264" cy="35208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1. Каждый </a:t>
            </a:r>
            <a:r>
              <a:rPr lang="ru-RU" sz="2400" b="1" dirty="0">
                <a:solidFill>
                  <a:srgbClr val="002060"/>
                </a:solidFill>
              </a:rPr>
              <a:t>учитель-предметник обязан выложить ссылку на </a:t>
            </a:r>
            <a:r>
              <a:rPr lang="ru-RU" sz="2400" b="1" dirty="0" err="1">
                <a:solidFill>
                  <a:srgbClr val="002060"/>
                </a:solidFill>
              </a:rPr>
              <a:t>online</a:t>
            </a:r>
            <a:r>
              <a:rPr lang="ru-RU" sz="2400" b="1" dirty="0">
                <a:solidFill>
                  <a:srgbClr val="002060"/>
                </a:solidFill>
              </a:rPr>
              <a:t> – урок в почте класса до 18:00, чтобы с вечера могли родители младших классов увидеть).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2. Заместители </a:t>
            </a:r>
            <a:r>
              <a:rPr lang="ru-RU" sz="2400" b="1" dirty="0">
                <a:solidFill>
                  <a:srgbClr val="002060"/>
                </a:solidFill>
              </a:rPr>
              <a:t>директора посещают уроки с целью контроля, проходя по ссылке, размещенной в почтах классов.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3.  Ежедневно </a:t>
            </a:r>
            <a:r>
              <a:rPr lang="ru-RU" sz="2400" b="1" dirty="0">
                <a:solidFill>
                  <a:srgbClr val="002060"/>
                </a:solidFill>
              </a:rPr>
              <a:t>заполнять форму «Отчет по урокам» по </a:t>
            </a:r>
            <a:r>
              <a:rPr lang="ru-RU" sz="2400" b="1" dirty="0" err="1">
                <a:solidFill>
                  <a:srgbClr val="002060"/>
                </a:solidFill>
              </a:rPr>
              <a:t>google</a:t>
            </a:r>
            <a:r>
              <a:rPr lang="ru-RU" sz="2400" b="1" dirty="0">
                <a:solidFill>
                  <a:srgbClr val="002060"/>
                </a:solidFill>
              </a:rPr>
              <a:t>-ссылке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Вопросы: ФИО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ПРЕДМЕТ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КЛАСС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ДАТА УРОКА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ТЕМА УРОКА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ВРЕМЯ УРОКА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КОЛИЧЕСВО ДЕТЕЙ, ПОСЕТИВШИХ УРОК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КАКИЕ ПРОБЛЕМЫ БЫЛИ ВО ВРЕМЯ УРОКА </a:t>
            </a:r>
          </a:p>
        </p:txBody>
      </p:sp>
    </p:spTree>
    <p:extLst>
      <p:ext uri="{BB962C8B-B14F-4D97-AF65-F5344CB8AC3E}">
        <p14:creationId xmlns:p14="http://schemas.microsoft.com/office/powerpoint/2010/main" val="1243554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5901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Пример организации контроля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58291" y="995116"/>
            <a:ext cx="7827264" cy="35208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4. Ежедневно </a:t>
            </a:r>
            <a:r>
              <a:rPr lang="ru-RU" sz="2400" b="1" dirty="0">
                <a:solidFill>
                  <a:srgbClr val="002060"/>
                </a:solidFill>
              </a:rPr>
              <a:t>отправлять ученикам отчет по </a:t>
            </a:r>
            <a:r>
              <a:rPr lang="ru-RU" sz="2400" b="1" dirty="0" err="1">
                <a:solidFill>
                  <a:srgbClr val="002060"/>
                </a:solidFill>
              </a:rPr>
              <a:t>google</a:t>
            </a:r>
            <a:r>
              <a:rPr lang="ru-RU" sz="2400" b="1" dirty="0">
                <a:solidFill>
                  <a:srgbClr val="002060"/>
                </a:solidFill>
              </a:rPr>
              <a:t>-ссылке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Вопросы:  Ф.И.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КЛАСС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КАК ТЫ СЕГОДНЯ ЗАНИМАЛСЯ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- с помощью заданий в эл дневнике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- </a:t>
            </a:r>
            <a:r>
              <a:rPr lang="ru-RU" sz="2400" b="1" dirty="0" err="1">
                <a:solidFill>
                  <a:srgbClr val="002060"/>
                </a:solidFill>
              </a:rPr>
              <a:t>online</a:t>
            </a:r>
            <a:r>
              <a:rPr lang="ru-RU" sz="2400" b="1" dirty="0">
                <a:solidFill>
                  <a:srgbClr val="002060"/>
                </a:solidFill>
              </a:rPr>
              <a:t> – урок с учителем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- не занимался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КАКИМИ ПЛАТФОРМАМИ ТЫ СЕГОДНЯ ПОЛЬЗОВАЛСЯ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 («ZOOM», «решу ОГЭ, ЕГЭ, ВПР», «РЭШ», «</a:t>
            </a:r>
            <a:r>
              <a:rPr lang="ru-RU" sz="2400" b="1" dirty="0" err="1">
                <a:solidFill>
                  <a:srgbClr val="002060"/>
                </a:solidFill>
              </a:rPr>
              <a:t>Учи.ру</a:t>
            </a:r>
            <a:r>
              <a:rPr lang="ru-RU" sz="2400" b="1" dirty="0">
                <a:solidFill>
                  <a:srgbClr val="002060"/>
                </a:solidFill>
              </a:rPr>
              <a:t>», «Я-класс», другие)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		-если ты не занимался, укажи причину (не работал интернет, сломался ноутбук, ноутбук был занят другим, ресурсы не загружались, ничего из вышеуказанного).</a:t>
            </a:r>
          </a:p>
        </p:txBody>
      </p:sp>
    </p:spTree>
    <p:extLst>
      <p:ext uri="{BB962C8B-B14F-4D97-AF65-F5344CB8AC3E}">
        <p14:creationId xmlns:p14="http://schemas.microsoft.com/office/powerpoint/2010/main" val="154123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139476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514246"/>
            <a:ext cx="8390534" cy="2713940"/>
          </a:xfrm>
        </p:spPr>
        <p:txBody>
          <a:bodyPr>
            <a:normAutofit/>
          </a:bodyPr>
          <a:lstStyle/>
          <a:p>
            <a:pPr marL="0" indent="541338" algn="just">
              <a:buNone/>
            </a:pPr>
            <a:r>
              <a:rPr lang="ru-RU" dirty="0">
                <a:solidFill>
                  <a:srgbClr val="002060"/>
                </a:solidFill>
              </a:rPr>
              <a:t>Итоги </a:t>
            </a:r>
            <a:r>
              <a:rPr lang="ru-RU" dirty="0">
                <a:solidFill>
                  <a:srgbClr val="C00000"/>
                </a:solidFill>
              </a:rPr>
              <a:t>контроля</a:t>
            </a:r>
            <a:r>
              <a:rPr lang="ru-RU" dirty="0">
                <a:solidFill>
                  <a:srgbClr val="002060"/>
                </a:solidFill>
              </a:rPr>
              <a:t> подводятся не реже одного раза в </a:t>
            </a:r>
            <a:r>
              <a:rPr lang="ru-RU" dirty="0" smtClean="0">
                <a:solidFill>
                  <a:srgbClr val="002060"/>
                </a:solidFill>
              </a:rPr>
              <a:t>неделю.</a:t>
            </a:r>
          </a:p>
          <a:p>
            <a:pPr marL="0" indent="541338" algn="just">
              <a:buNone/>
            </a:pPr>
            <a:r>
              <a:rPr lang="ru-RU" smtClean="0">
                <a:solidFill>
                  <a:srgbClr val="002060"/>
                </a:solidFill>
              </a:rPr>
              <a:t>Издаётся </a:t>
            </a:r>
            <a:r>
              <a:rPr lang="ru-RU" dirty="0">
                <a:solidFill>
                  <a:srgbClr val="002060"/>
                </a:solidFill>
              </a:rPr>
              <a:t>приказ о мониторинге успеваемости на дистанционном</a:t>
            </a:r>
            <a:r>
              <a:rPr lang="ru-RU">
                <a:solidFill>
                  <a:srgbClr val="002060"/>
                </a:solidFill>
              </a:rPr>
              <a:t> </a:t>
            </a:r>
            <a:r>
              <a:rPr lang="ru-RU" smtClean="0">
                <a:solidFill>
                  <a:srgbClr val="002060"/>
                </a:solidFill>
              </a:rPr>
              <a:t>обучении.</a:t>
            </a:r>
            <a:endParaRPr lang="ru-RU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657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783" y="73641"/>
            <a:ext cx="6655806" cy="97129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дистанционного обучения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021" y="1228947"/>
            <a:ext cx="8390534" cy="24744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Объём домашнего задания (</a:t>
            </a:r>
            <a:r>
              <a:rPr lang="ru-RU" sz="2400" b="1" dirty="0">
                <a:solidFill>
                  <a:srgbClr val="002060"/>
                </a:solidFill>
              </a:rPr>
              <a:t>в астрономических часах</a:t>
            </a:r>
            <a:r>
              <a:rPr lang="ru-RU" sz="2400" b="1" dirty="0" smtClean="0">
                <a:solidFill>
                  <a:srgbClr val="002060"/>
                </a:solidFill>
              </a:rPr>
              <a:t>):</a:t>
            </a:r>
          </a:p>
          <a:p>
            <a:pPr marL="0" indent="0" algn="just">
              <a:buNone/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во </a:t>
            </a:r>
            <a:r>
              <a:rPr lang="ru-RU" sz="2800" dirty="0">
                <a:solidFill>
                  <a:srgbClr val="002060"/>
                </a:solidFill>
              </a:rPr>
              <a:t>2 - 3 классах - 1,5 </a:t>
            </a:r>
            <a:r>
              <a:rPr lang="ru-RU" sz="2800" dirty="0" smtClean="0">
                <a:solidFill>
                  <a:srgbClr val="002060"/>
                </a:solidFill>
              </a:rPr>
              <a:t>ч.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в </a:t>
            </a:r>
            <a:r>
              <a:rPr lang="ru-RU" sz="2800" dirty="0">
                <a:solidFill>
                  <a:srgbClr val="002060"/>
                </a:solidFill>
              </a:rPr>
              <a:t>4 - 5 классах - 2 </a:t>
            </a:r>
            <a:r>
              <a:rPr lang="ru-RU" sz="2800" dirty="0" smtClean="0">
                <a:solidFill>
                  <a:srgbClr val="002060"/>
                </a:solidFill>
              </a:rPr>
              <a:t>ч.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в </a:t>
            </a:r>
            <a:r>
              <a:rPr lang="ru-RU" sz="2800" dirty="0">
                <a:solidFill>
                  <a:srgbClr val="002060"/>
                </a:solidFill>
              </a:rPr>
              <a:t>6 - 8 классах - 2,5 </a:t>
            </a:r>
            <a:r>
              <a:rPr lang="ru-RU" sz="2800" dirty="0" smtClean="0">
                <a:solidFill>
                  <a:srgbClr val="002060"/>
                </a:solidFill>
              </a:rPr>
              <a:t>ч.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в </a:t>
            </a:r>
            <a:r>
              <a:rPr lang="ru-RU" sz="2800" dirty="0">
                <a:solidFill>
                  <a:srgbClr val="002060"/>
                </a:solidFill>
              </a:rPr>
              <a:t>9 - 11 классах - до 3,5 </a:t>
            </a:r>
            <a:r>
              <a:rPr lang="ru-RU" sz="2800" dirty="0" smtClean="0">
                <a:solidFill>
                  <a:srgbClr val="002060"/>
                </a:solidFill>
              </a:rPr>
              <a:t>ч.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61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334</Words>
  <Application>Microsoft Office PowerPoint</Application>
  <PresentationFormat>Экран (16:9)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Организация дистанционного обучения</vt:lpstr>
      <vt:lpstr>Организация дистанционного обучения</vt:lpstr>
      <vt:lpstr>Организация дистанционного обучения</vt:lpstr>
      <vt:lpstr>Организация дистанционного обучения</vt:lpstr>
      <vt:lpstr>Организация дистанционного обучения</vt:lpstr>
      <vt:lpstr>Пример организации контроля </vt:lpstr>
      <vt:lpstr>Пример организации контроля </vt:lpstr>
      <vt:lpstr>Организация дистанционного обучения</vt:lpstr>
      <vt:lpstr>Организация дистанционного обучения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Лидия</cp:lastModifiedBy>
  <cp:revision>81</cp:revision>
  <cp:lastPrinted>2020-01-27T11:46:39Z</cp:lastPrinted>
  <dcterms:created xsi:type="dcterms:W3CDTF">2020-01-27T06:48:01Z</dcterms:created>
  <dcterms:modified xsi:type="dcterms:W3CDTF">2020-04-11T07:06:46Z</dcterms:modified>
</cp:coreProperties>
</file>